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72"/>
  </p:normalViewPr>
  <p:slideViewPr>
    <p:cSldViewPr snapToGrid="0" snapToObjects="1">
      <p:cViewPr varScale="1">
        <p:scale>
          <a:sx n="131" d="100"/>
          <a:sy n="13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6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0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1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6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4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8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2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3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0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5780B-BBC9-8047-9B20-19C6570B1738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D5CAD-DDD6-254D-9584-E5C98B53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04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sonStanley/connectivity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95D0-BD81-5144-B0F2-7907091D0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661" y="1626455"/>
            <a:ext cx="9144000" cy="2387600"/>
          </a:xfrm>
        </p:spPr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Connectivity</a:t>
            </a:r>
            <a:b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An analysis for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fNIRS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data with groups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2F9B-3225-B54C-A3DF-AA788E77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523" y="6301154"/>
            <a:ext cx="9144000" cy="439615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latin typeface="Fira Code" panose="020B0509050000020004" pitchFamily="49" charset="0"/>
                <a:ea typeface="Fira Code" panose="020B0509050000020004" pitchFamily="49" charset="0"/>
              </a:rPr>
              <a:t>Tyson S. Barrett, PhD</a:t>
            </a:r>
          </a:p>
        </p:txBody>
      </p:sp>
    </p:spTree>
    <p:extLst>
      <p:ext uri="{BB962C8B-B14F-4D97-AF65-F5344CB8AC3E}">
        <p14:creationId xmlns:p14="http://schemas.microsoft.com/office/powerpoint/2010/main" val="37152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Analyze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50507-6957-4845-80BD-EE0940E7CABF}"/>
              </a:ext>
            </a:extLst>
          </p:cNvPr>
          <p:cNvSpPr txBox="1"/>
          <p:nvPr/>
        </p:nvSpPr>
        <p:spPr>
          <a:xfrm>
            <a:off x="838200" y="1917680"/>
            <a:ext cx="4405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This will run a series of linear mixed effects models, with each region as the outcome predicted by its lag and the regions (plus anything you put in the “covariates”)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3878B-B822-E640-9924-A190B570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04" y="365125"/>
            <a:ext cx="6345677" cy="6133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AE05C-87B6-2C45-85D5-55CAD355E730}"/>
              </a:ext>
            </a:extLst>
          </p:cNvPr>
          <p:cNvSpPr txBox="1"/>
          <p:nvPr/>
        </p:nvSpPr>
        <p:spPr>
          <a:xfrm>
            <a:off x="838199" y="4073977"/>
            <a:ext cx="4405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” is the effect size estimate and “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pvalue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” is the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pvalue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(using Satterthwaite approximation to degrees of freedom)</a:t>
            </a:r>
          </a:p>
        </p:txBody>
      </p:sp>
    </p:spTree>
    <p:extLst>
      <p:ext uri="{BB962C8B-B14F-4D97-AF65-F5344CB8AC3E}">
        <p14:creationId xmlns:p14="http://schemas.microsoft.com/office/powerpoint/2010/main" val="268758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Visualize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50507-6957-4845-80BD-EE0940E7CABF}"/>
              </a:ext>
            </a:extLst>
          </p:cNvPr>
          <p:cNvSpPr txBox="1"/>
          <p:nvPr/>
        </p:nvSpPr>
        <p:spPr>
          <a:xfrm>
            <a:off x="838200" y="1917680"/>
            <a:ext cx="4405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The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brain_viz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 function will plot the effect sizes (size of arrows) and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pvalue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(transparent is not significant at .05)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AE05C-87B6-2C45-85D5-55CAD355E730}"/>
              </a:ext>
            </a:extLst>
          </p:cNvPr>
          <p:cNvSpPr txBox="1"/>
          <p:nvPr/>
        </p:nvSpPr>
        <p:spPr>
          <a:xfrm>
            <a:off x="838199" y="3743236"/>
            <a:ext cx="4405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Can control all elements of the visual (the image, where the circles are,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4DBC2-B21B-584E-93D9-372AF946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038" y="1027906"/>
            <a:ext cx="6177605" cy="48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A1FB-7F2B-AA48-B227-3B4A4EE3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Why something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625D-984D-8945-A1B4-BB11C768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4277"/>
            <a:ext cx="10515600" cy="39026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Effect sizes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are important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Intuitive interpretation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is important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Usability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is important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Flexibility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is important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Reproducibility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is important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Linear mixed effects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models are cool</a:t>
            </a:r>
          </a:p>
          <a:p>
            <a:pPr>
              <a:lnSpc>
                <a:spcPct val="150000"/>
              </a:lnSpc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5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A770-F5A4-CA45-B9CA-E4599AE1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What is connectivity?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C8C2-7C3A-0649-929D-0E49FF06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 “recipe” based approach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Uses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linear mixed effect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models in a form similar to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Granger-Causality models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Outcome ~ lag(Outcome) + predictors + (1 | participant)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Output is in terms of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standardized effect sizes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that are similar to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correlations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Allows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comparisons of groups</a:t>
            </a:r>
          </a:p>
          <a:p>
            <a:pPr>
              <a:lnSpc>
                <a:spcPct val="150000"/>
              </a:lnSpc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0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9F80-AF7D-A44C-9BA6-4BF08D62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How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33FD-B199-3345-88B6-6DE2524BD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Fira Code" panose="020B0509050000020004" pitchFamily="49" charset="0"/>
                <a:ea typeface="Fira Code" panose="020B0509050000020004" pitchFamily="49" charset="0"/>
              </a:rPr>
              <a:t>Three steps:</a:t>
            </a:r>
          </a:p>
          <a:p>
            <a:pPr lvl="1">
              <a:lnSpc>
                <a:spcPct val="150000"/>
              </a:lnSpc>
            </a:pP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</a:p>
          <a:p>
            <a:pPr lvl="1">
              <a:lnSpc>
                <a:spcPct val="150000"/>
              </a:lnSpc>
            </a:pP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Analyze</a:t>
            </a:r>
          </a:p>
          <a:p>
            <a:pPr lvl="1">
              <a:lnSpc>
                <a:spcPct val="150000"/>
              </a:lnSpc>
            </a:pPr>
            <a:r>
              <a:rPr lang="en-US" sz="4400" dirty="0">
                <a:latin typeface="Fira Code" panose="020B0509050000020004" pitchFamily="49" charset="0"/>
                <a:ea typeface="Fira Code" panose="020B0509050000020004" pitchFamily="49" charset="0"/>
              </a:rPr>
              <a:t>Visualize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339E4-E15F-0E4D-B054-02A71E28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373" y="1523999"/>
            <a:ext cx="3917427" cy="4256164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9467B21A-BBDE-8949-9BEE-8E5AF656350A}"/>
              </a:ext>
            </a:extLst>
          </p:cNvPr>
          <p:cNvSpPr/>
          <p:nvPr/>
        </p:nvSpPr>
        <p:spPr>
          <a:xfrm>
            <a:off x="7080991" y="5915100"/>
            <a:ext cx="4628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github.com</a:t>
            </a:r>
            <a:r>
              <a:rPr lang="en-US" sz="1600" b="1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1600" b="1" dirty="0" err="1">
                <a:latin typeface="Fira Code" panose="020B0509050000020004" pitchFamily="49" charset="0"/>
                <a:ea typeface="Fira Code" panose="020B0509050000020004" pitchFamily="49" charset="0"/>
              </a:rPr>
              <a:t>TysonStanley</a:t>
            </a:r>
            <a:r>
              <a:rPr lang="en-US" sz="1600" b="1" dirty="0">
                <a:latin typeface="Fira Code" panose="020B0509050000020004" pitchFamily="49" charset="0"/>
                <a:ea typeface="Fira Code" panose="020B0509050000020004" pitchFamily="49" charset="0"/>
              </a:rPr>
              <a:t>/connectivity</a:t>
            </a:r>
          </a:p>
        </p:txBody>
      </p:sp>
    </p:spTree>
    <p:extLst>
      <p:ext uri="{BB962C8B-B14F-4D97-AF65-F5344CB8AC3E}">
        <p14:creationId xmlns:p14="http://schemas.microsoft.com/office/powerpoint/2010/main" val="302093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84182-0F9F-C140-9324-87DE429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693814"/>
            <a:ext cx="4175125" cy="323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EFC9E-99B7-504A-A8A9-AB73419B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43402"/>
            <a:ext cx="9690100" cy="156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1BBA1-FE79-EB41-9F6C-8D5BDC81A3A3}"/>
              </a:ext>
            </a:extLst>
          </p:cNvPr>
          <p:cNvSpPr txBox="1"/>
          <p:nvPr/>
        </p:nvSpPr>
        <p:spPr>
          <a:xfrm>
            <a:off x="838200" y="142746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Currently this is the messiest step and will likely be improved over time</a:t>
            </a:r>
          </a:p>
        </p:txBody>
      </p:sp>
    </p:spTree>
    <p:extLst>
      <p:ext uri="{BB962C8B-B14F-4D97-AF65-F5344CB8AC3E}">
        <p14:creationId xmlns:p14="http://schemas.microsoft.com/office/powerpoint/2010/main" val="130267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EFC9E-99B7-504A-A8A9-AB73419B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90100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BA878-D415-1149-BA27-FF30C755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476625"/>
            <a:ext cx="5346700" cy="300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50507-6957-4845-80BD-EE0940E7CABF}"/>
              </a:ext>
            </a:extLst>
          </p:cNvPr>
          <p:cNvSpPr txBox="1"/>
          <p:nvPr/>
        </p:nvSpPr>
        <p:spPr>
          <a:xfrm>
            <a:off x="838200" y="3476625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Gives you data that looks like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A39A93-0030-004E-9F5B-2091942BE231}"/>
              </a:ext>
            </a:extLst>
          </p:cNvPr>
          <p:cNvCxnSpPr>
            <a:cxnSpLocks/>
          </p:cNvCxnSpPr>
          <p:nvPr/>
        </p:nvCxnSpPr>
        <p:spPr>
          <a:xfrm>
            <a:off x="2676525" y="3971925"/>
            <a:ext cx="2305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34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EFC9E-99B7-504A-A8A9-AB73419B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90100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BA878-D415-1149-BA27-FF30C755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476625"/>
            <a:ext cx="5346700" cy="300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50507-6957-4845-80BD-EE0940E7CABF}"/>
              </a:ext>
            </a:extLst>
          </p:cNvPr>
          <p:cNvSpPr txBox="1"/>
          <p:nvPr/>
        </p:nvSpPr>
        <p:spPr>
          <a:xfrm>
            <a:off x="838200" y="3476625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Gives you data that looks like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A39A93-0030-004E-9F5B-2091942BE231}"/>
              </a:ext>
            </a:extLst>
          </p:cNvPr>
          <p:cNvCxnSpPr>
            <a:cxnSpLocks/>
          </p:cNvCxnSpPr>
          <p:nvPr/>
        </p:nvCxnSpPr>
        <p:spPr>
          <a:xfrm>
            <a:off x="2676525" y="3971925"/>
            <a:ext cx="2305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FC2C1B-BF50-864F-83E6-5E0C41940991}"/>
              </a:ext>
            </a:extLst>
          </p:cNvPr>
          <p:cNvGrpSpPr/>
          <p:nvPr/>
        </p:nvGrpSpPr>
        <p:grpSpPr>
          <a:xfrm>
            <a:off x="838200" y="4514850"/>
            <a:ext cx="8801100" cy="1390055"/>
            <a:chOff x="838200" y="4514850"/>
            <a:chExt cx="8801100" cy="13900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26004-C9F9-5347-B456-8222A1853F3E}"/>
                </a:ext>
              </a:extLst>
            </p:cNvPr>
            <p:cNvSpPr/>
            <p:nvPr/>
          </p:nvSpPr>
          <p:spPr>
            <a:xfrm>
              <a:off x="7048500" y="4514850"/>
              <a:ext cx="2590800" cy="371475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54A5C1-EDAC-184F-9967-E1CFDDA77460}"/>
                </a:ext>
              </a:extLst>
            </p:cNvPr>
            <p:cNvSpPr txBox="1"/>
            <p:nvPr/>
          </p:nvSpPr>
          <p:spPr>
            <a:xfrm>
              <a:off x="838200" y="4981575"/>
              <a:ext cx="4143375" cy="9233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Fira Code" panose="020B0509050000020004" pitchFamily="49" charset="0"/>
                  <a:ea typeface="Fira Code" panose="020B0509050000020004" pitchFamily="49" charset="0"/>
                </a:rPr>
                <a:t>Contains all the data for P01 (including the averages for each region defined above)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7AB0FC-BA43-0342-ABE8-C44FBD2EE25E}"/>
                </a:ext>
              </a:extLst>
            </p:cNvPr>
            <p:cNvCxnSpPr>
              <a:stCxn id="16" idx="3"/>
              <a:endCxn id="15" idx="1"/>
            </p:cNvCxnSpPr>
            <p:nvPr/>
          </p:nvCxnSpPr>
          <p:spPr>
            <a:xfrm flipV="1">
              <a:off x="4981575" y="4700588"/>
              <a:ext cx="2066925" cy="742652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6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50507-6957-4845-80BD-EE0940E7CABF}"/>
              </a:ext>
            </a:extLst>
          </p:cNvPr>
          <p:cNvSpPr txBox="1"/>
          <p:nvPr/>
        </p:nvSpPr>
        <p:spPr>
          <a:xfrm>
            <a:off x="838200" y="1917680"/>
            <a:ext cx="41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To grab just one of the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62E0A-64F1-EA42-B457-CBD89C25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363788"/>
            <a:ext cx="8610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F95-9798-4E42-B423-45CD3DD6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anose="020B0509050000020004" pitchFamily="49" charset="0"/>
                <a:ea typeface="Fira Code" panose="020B0509050000020004" pitchFamily="49" charset="0"/>
              </a:rPr>
              <a:t>Import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50507-6957-4845-80BD-EE0940E7CABF}"/>
              </a:ext>
            </a:extLst>
          </p:cNvPr>
          <p:cNvSpPr txBox="1"/>
          <p:nvPr/>
        </p:nvSpPr>
        <p:spPr>
          <a:xfrm>
            <a:off x="838200" y="1917680"/>
            <a:ext cx="41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To grab just one of the tasks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A39A93-0030-004E-9F5B-2091942BE231}"/>
              </a:ext>
            </a:extLst>
          </p:cNvPr>
          <p:cNvCxnSpPr>
            <a:cxnSpLocks/>
          </p:cNvCxnSpPr>
          <p:nvPr/>
        </p:nvCxnSpPr>
        <p:spPr>
          <a:xfrm>
            <a:off x="2676525" y="3971925"/>
            <a:ext cx="2305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362E0A-64F1-EA42-B457-CBD89C25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363788"/>
            <a:ext cx="8610600" cy="16637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FC2C1B-BF50-864F-83E6-5E0C41940991}"/>
              </a:ext>
            </a:extLst>
          </p:cNvPr>
          <p:cNvGrpSpPr/>
          <p:nvPr/>
        </p:nvGrpSpPr>
        <p:grpSpPr>
          <a:xfrm>
            <a:off x="876300" y="3376325"/>
            <a:ext cx="6591300" cy="2567217"/>
            <a:chOff x="1219200" y="3295362"/>
            <a:chExt cx="6591300" cy="256721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26004-C9F9-5347-B456-8222A1853F3E}"/>
                </a:ext>
              </a:extLst>
            </p:cNvPr>
            <p:cNvSpPr/>
            <p:nvPr/>
          </p:nvSpPr>
          <p:spPr>
            <a:xfrm>
              <a:off x="1219200" y="3295362"/>
              <a:ext cx="2590800" cy="371475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54A5C1-EDAC-184F-9967-E1CFDDA77460}"/>
                </a:ext>
              </a:extLst>
            </p:cNvPr>
            <p:cNvSpPr txBox="1"/>
            <p:nvPr/>
          </p:nvSpPr>
          <p:spPr>
            <a:xfrm>
              <a:off x="3667125" y="4385251"/>
              <a:ext cx="4143375" cy="147732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Fira Code" panose="020B0509050000020004" pitchFamily="49" charset="0"/>
                  <a:ea typeface="Fira Code" panose="020B0509050000020004" pitchFamily="49" charset="0"/>
                </a:rPr>
                <a:t>The data should have an attribute called “regions” that has all the regions of interest (this code is how you check)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7AB0FC-BA43-0342-ABE8-C44FBD2EE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0001" y="3481099"/>
              <a:ext cx="1714499" cy="904152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01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296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Fira Code</vt:lpstr>
      <vt:lpstr>Office Theme</vt:lpstr>
      <vt:lpstr>Connectivity An analysis for fNIRS data with groups</vt:lpstr>
      <vt:lpstr>Why something new?</vt:lpstr>
      <vt:lpstr>What is connectivity?</vt:lpstr>
      <vt:lpstr>How to use?</vt:lpstr>
      <vt:lpstr>Import</vt:lpstr>
      <vt:lpstr>Import</vt:lpstr>
      <vt:lpstr>Import</vt:lpstr>
      <vt:lpstr>Import</vt:lpstr>
      <vt:lpstr>Import</vt:lpstr>
      <vt:lpstr>Analyze</vt:lpstr>
      <vt:lpstr>Visualize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Connectivity An analysis for fNIRS data with groups</dc:title>
  <dc:creator>Tyson Barrett</dc:creator>
  <cp:lastModifiedBy>Sona</cp:lastModifiedBy>
  <cp:revision>8</cp:revision>
  <dcterms:created xsi:type="dcterms:W3CDTF">2019-04-26T15:40:14Z</dcterms:created>
  <dcterms:modified xsi:type="dcterms:W3CDTF">2019-04-26T18:59:21Z</dcterms:modified>
</cp:coreProperties>
</file>